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10"/>
    <p:sldId id="257" r:id="rId11"/>
    <p:sldId id="258" r:id="rId12"/>
    <p:sldId id="259" r:id="rId13"/>
    <p:sldId id="260" r:id="rId9"/>
    <p:sldId id="261" r:id="rId8"/>
    <p:sldId id="262" r:id="rId7"/>
    <p:sldId id="263" r:id="rId6"/>
    <p:sldId id="264" r:id="rId5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5677"/>
  </p:normalViewPr>
  <p:slideViewPr>
    <p:cSldViewPr snapToGrid="0" snapToObjects="1">
      <p:cViewPr varScale="1">
        <p:scale>
          <a:sx n="108" d="100"/>
          <a:sy n="108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9.xml"/><Relationship Id="rId6" Type="http://schemas.openxmlformats.org/officeDocument/2006/relationships/slide" Target="slides/slide8.xml"/><Relationship Id="rId7" Type="http://schemas.openxmlformats.org/officeDocument/2006/relationships/slide" Target="slides/slide7.xml"/><Relationship Id="rId8" Type="http://schemas.openxmlformats.org/officeDocument/2006/relationships/slide" Target="slides/slide6.xml"/><Relationship Id="rId9" Type="http://schemas.openxmlformats.org/officeDocument/2006/relationships/slide" Target="slides/slide5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9F65-1DCB-9845-990C-CDC44DE929FA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321E-DC9E-9042-8ACD-8652D6413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(Center Title + Sub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3687"/>
            <a:ext cx="9144000" cy="14341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935"/>
            <a:ext cx="9144000" cy="1136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(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5181600" cy="4586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90261"/>
            <a:ext cx="5181600" cy="4586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02B5-8ED1-23D7-693C-F0CC091C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79" y="541061"/>
            <a:ext cx="9240412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87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ld Slide (Title + Sub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10628242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870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Child (Title + Subtitle + Body Object Left + Body Object R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378" y="541061"/>
            <a:ext cx="9450859" cy="72227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9" y="1669774"/>
            <a:ext cx="508626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635655-896A-7922-F574-3207EFD08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879" y="1280021"/>
            <a:ext cx="10628242" cy="373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="1" kern="1200" dirty="0">
                <a:solidFill>
                  <a:srgbClr val="00154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66849-A184-2ECA-A264-EACD4EDD54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72026"/>
            <a:ext cx="5314121" cy="464716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Interactive (Title + Body Objec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1084027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5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Stacked Interactive (Title + Subtitle + Body L/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861" y="2001837"/>
            <a:ext cx="517452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8ACD-DE6C-79A7-DACD-783633B5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150661"/>
            <a:ext cx="10840277" cy="72227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0015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CD3AC7-FD20-ED88-6244-AE510C81A0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2007678"/>
            <a:ext cx="557253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8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entered 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3118591"/>
            <a:ext cx="9409044" cy="62081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Tit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5E50A66-0D67-E948-9997-3448F77F61BC}"/>
              </a:ext>
            </a:extLst>
          </p:cNvPr>
          <p:cNvSpPr txBox="1">
            <a:spLocks/>
          </p:cNvSpPr>
          <p:nvPr userDrawn="1"/>
        </p:nvSpPr>
        <p:spPr>
          <a:xfrm>
            <a:off x="3391097" y="4596599"/>
            <a:ext cx="6822747" cy="723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95787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54" r:id="rId6"/>
    <p:sldLayoutId id="2147483657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15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15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15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15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Week 1, Lecture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Digital Forensic (ICT312)</a:t>
            </a:r>
          </a:p>
          <a:p>
            <a:pPr/>
            <a:r>
              <a:t>Understanding the Digital Forensics Profession and Investigations.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best describes a bit-stream copy?</a:t>
            </a:r>
          </a:p>
          <a:p>
            <a:pPr/>
            <a:r>
              <a:t>A) A compressed backup of selected files and folders</a:t>
            </a:r>
          </a:p>
          <a:p>
            <a:pPr/>
            <a:r>
              <a:t>B) A bit-by-bit duplicate of the original storage medium</a:t>
            </a:r>
          </a:p>
          <a:p>
            <a:pPr/>
            <a:r>
              <a:t>C) A summary of file types and metadata</a:t>
            </a:r>
          </a:p>
          <a:p>
            <a:pPr/>
            <a:r>
              <a:t>D) A partial copy of active files only</a:t>
            </a:r>
          </a:p>
          <a:p>
            <a:pPr/>
            <a:r>
              <a:t>Correct Answer: 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Acquiring an Image of Evidence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After retrieving and securing the evidence, the next step is to copy the evidence media.</a:t>
            </a:r>
          </a:p>
          <a:p>
            <a:pPr/>
            <a:r>
              <a:t>The first rule of digital forensics is to preserve the original evidence.</a:t>
            </a:r>
          </a:p>
          <a:p>
            <a:pPr/>
            <a:r>
              <a:t>Analysis should be conducted only on a copy of the data—the image of the original medium.</a:t>
            </a:r>
          </a:p>
          <a:p>
            <a:pPr/>
            <a:r>
              <a:t>Several vendors offer Windows and Linux acquisition tools.</a:t>
            </a:r>
          </a:p>
          <a:p>
            <a:pPr/>
            <a:r>
              <a:t>These tools require a write-blocking device when acquiring data from disks and USB drives.</a:t>
            </a:r>
          </a:p>
          <a:p>
            <a:pPr/>
            <a:r>
              <a:t>Acquiring forensic images is discussed in this chapter.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Analyzing Your Digital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When analyzing digital evidence, your job is to recover data from deleted or overwritten files.</a:t>
            </a:r>
          </a:p>
          <a:p>
            <a:pPr/>
            <a:r>
              <a:t>Deleted files and file fragments remain on the disk until overwritten by new data.</a:t>
            </a:r>
          </a:p>
          <a:p>
            <a:pPr/>
            <a:r>
              <a:t>Free space on the disk can be used for new files, but deleted files can still be retrieved.</a:t>
            </a:r>
          </a:p>
          <a:p>
            <a:pPr/>
            <a:r>
              <a:t>Forensics tools like Autopsy can recover deleted files for use as evidence.</a:t>
            </a:r>
          </a:p>
          <a:p>
            <a:pPr/>
            <a:r>
              <a:t>Before starting, download and install Autopsy 4.3.0 from the provided link.</a:t>
            </a:r>
          </a:p>
          <a:p>
            <a:pPr/>
            <a:r>
              <a:t>Configure Autopsy for a new case and analyze the image file of George Montgomery’s USB drive.</a:t>
            </a:r>
          </a:p>
          <a:p>
            <a:pPr/>
            <a:r>
              <a:t>Steps include creating a work folder, uncompressing the Ch01InChap01.exe file, and setting up the case in Autopsy.</a:t>
            </a:r>
          </a:p>
          <a:p>
            <a:pPr/>
            <a:r>
              <a:t>Use Autopsy to display and tag recovered files, such as Office documents and plain text files.</a:t>
            </a:r>
          </a:p>
          <a:p>
            <a:pPr/>
            <a:r>
              <a:t>Search for keywords like 'George' to find files associated with George Montgomery.</a:t>
            </a:r>
          </a:p>
          <a:p>
            <a:pPr/>
            <a:r>
              <a:t>Autopsy allows searching for specific data values, including hexadecimal codes for symbols like copyright (0xA9) and registered trademark (0xAE).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When analyzing digital evidence, what happens to deleted files on a disk until they are overwritten?</a:t>
            </a:r>
          </a:p>
          <a:p>
            <a:pPr/>
            <a:r>
              <a:t>A. They are permanently erased and cannot be recovered.</a:t>
            </a:r>
          </a:p>
          <a:p>
            <a:pPr/>
            <a:r>
              <a:t>B. They remain on the disk until a new file is saved to the same location, overwriting them.</a:t>
            </a:r>
          </a:p>
          <a:p>
            <a:pPr/>
            <a:r>
              <a:t>C. They are immediately moved to a secure location for storage.</a:t>
            </a:r>
          </a:p>
          <a:p>
            <a:pPr/>
            <a:r>
              <a:t>D. They are replaced by the operating system's automatic cleanup process.</a:t>
            </a:r>
          </a:p>
          <a:p>
            <a:pPr/>
            <a:r>
              <a:t>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Some Additional Features of Autopsy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If a file displays binary (nonprintable) data in the Content Viewer, six viewing options are available: Hex, Strings, File Metadata, Results, Indexed Text, and Media.</a:t>
            </a:r>
          </a:p>
          <a:p>
            <a:pPr/>
            <a:r>
              <a:t>To view unallocated sector hexadecimal values, click the Hex tab in the Content Viewer.</a:t>
            </a:r>
          </a:p>
          <a:p>
            <a:pPr/>
            <a:r>
              <a:t>To examine an Office file (e.g., Excel spreadsheet), right-click the file and select 'Open in External Viewer'.</a:t>
            </a:r>
          </a:p>
          <a:p>
            <a:pPr/>
            <a:r>
              <a:t>External viewer software must be installed on your computer to use this option.</a:t>
            </a:r>
          </a:p>
          <a:p>
            <a:pPr/>
            <a:r>
              <a:t>To export a file from Autopsy, select the file, right-click, and choose 'Extract File'.</a:t>
            </a:r>
          </a:p>
          <a:p>
            <a:pPr/>
            <a:r>
              <a:t>Use the Save dialog box to copy the file to a work folder.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Completing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After analyzing the disk, retrieve deleted files, e-mail, and hidden items (Chapters 8, 9, and 11).</a:t>
            </a:r>
          </a:p>
          <a:p>
            <a:pPr/>
            <a:r>
              <a:t>George’s USB drive shows he conducted a side business on his company computer.</a:t>
            </a:r>
          </a:p>
          <a:p>
            <a:pPr/>
            <a:r>
              <a:t>Answer these questions to write the final report:</a:t>
            </a:r>
          </a:p>
          <a:p>
            <a:pPr/>
            <a:r>
              <a:t>• How did George’s manager acquire the disk?</a:t>
            </a:r>
          </a:p>
          <a:p>
            <a:pPr/>
            <a:r>
              <a:t>• Did George perform work on his own laptop during breaks or lunch?</a:t>
            </a:r>
          </a:p>
          <a:p>
            <a:pPr/>
            <a:r>
              <a:t>• At what times was George using non-work-related files? How was this information retrieved?</a:t>
            </a:r>
          </a:p>
          <a:p>
            <a:pPr/>
            <a:r>
              <a:t>• Which company policies apply?</a:t>
            </a:r>
          </a:p>
          <a:p>
            <a:pPr/>
            <a:r>
              <a:t>• Are there any other items to consider?</a:t>
            </a:r>
          </a:p>
          <a:p>
            <a:pPr/>
            <a:r>
              <a:t>Write the report stating what was done and found. Include the forensics tool-generated report to document work.</a:t>
            </a:r>
          </a:p>
          <a:p>
            <a:pPr/>
            <a:r>
              <a:t>Repeatable findings are essential for valid evidence; ensure steps can be repeated to produce same results.</a:t>
            </a:r>
          </a:p>
          <a:p>
            <a:pPr/>
            <a:r>
              <a:t>Maintain a written journal of all actions; notes can be used in court. Be cautious with communications.</a:t>
            </a:r>
          </a:p>
          <a:p>
            <a:pPr/>
            <a:r>
              <a:t>Basic report writing includes the six Ws (who, what, when, where, why, how). Explain computer/network processes for non-technical readers.</a:t>
            </a:r>
          </a:p>
          <a:p>
            <a:pPr/>
            <a:r>
              <a:t>Use organizational templates if available. Include findings, log files from tools, and reference them in the report.</a:t>
            </a:r>
          </a:p>
          <a:p>
            <a:pPr/>
            <a:r>
              <a:t>In the Montgomery_72018 case, show evidence of George’s side business: client names, income, correspondence, and time/date stamps.</a:t>
            </a:r>
          </a:p>
          <a:p>
            <a:pPr/>
            <a:r>
              <a:t>Eventually, hand the evidence file to supervisor or Steve, George’s manager, for action.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What is the primary purpose of including time and date stamps from George's files in the final report?</a:t>
            </a:r>
          </a:p>
          <a:p>
            <a:pPr/>
            <a:r>
              <a:t>A) To determine if George used company resources for personal activities</a:t>
            </a:r>
          </a:p>
          <a:p>
            <a:pPr/>
            <a:r>
              <a:t>B) To prove that George conducted business transactions during work hours</a:t>
            </a:r>
          </a:p>
          <a:p>
            <a:pPr/>
            <a:r>
              <a:t>C) To establish the timeline of events for the investigation</a:t>
            </a:r>
          </a:p>
          <a:p>
            <a:pPr/>
            <a:r>
              <a:t>D) To show that George's non-work-related files were accessed during lunch breaks</a:t>
            </a:r>
          </a:p>
          <a:p>
            <a:pPr/>
            <a:r>
              <a:t>Correct Answer: 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Autopsy’s Report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Autopsy provides multiple report formats: plain text, HTML Web page with artifact links, and Excel spreadsheet.</a:t>
            </a:r>
          </a:p>
          <a:p>
            <a:pPr/>
            <a:r>
              <a:t>To generate a report, follow these steps:</a:t>
            </a:r>
          </a:p>
          <a:p>
            <a:pPr/>
            <a:r>
              <a:t>1. Start Autopsy and open the recent case 'InChap01' via the Open Recent Case menu.</a:t>
            </a:r>
          </a:p>
          <a:p>
            <a:pPr/>
            <a:r>
              <a:t>2. Click the Generate Report button in the main window.</a:t>
            </a:r>
          </a:p>
          <a:p>
            <a:pPr/>
            <a:r>
              <a:t>3. In the Generate Report window, select the desired format (e.g., Results - HTML for a linkable Web page or Files - Text for plain text). Click Next.</a:t>
            </a:r>
          </a:p>
          <a:p>
            <a:pPr/>
            <a:r>
              <a:t>4. If selecting Results - HTML, configure artifact data in the Configure Artifacts Report window. Click Finish to generate the report.</a:t>
            </a:r>
          </a:p>
          <a:p>
            <a:pPr/>
            <a:r>
              <a:t>5. After generation, view the report via the Report Generation Progress window by clicking the link. Close once reviewed.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Critiquing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After closing the case and finalizing the report, meet with your department or fellow investigators to critique the case.</a:t>
            </a:r>
          </a:p>
          <a:p>
            <a:pPr/>
            <a:r>
              <a:t>Ask assessment questions such as:</a:t>
            </a:r>
          </a:p>
          <a:p>
            <a:pPr/>
            <a:r>
              <a:t>How could you improve your performance in the case?</a:t>
            </a:r>
          </a:p>
          <a:p>
            <a:pPr/>
            <a:r>
              <a:t>Did you expect the results you found? Did the case develop in ways you did not expect?</a:t>
            </a:r>
          </a:p>
          <a:p>
            <a:pPr/>
            <a:r>
              <a:t>Was the documentation as thorough as it could have been?</a:t>
            </a:r>
          </a:p>
          <a:p>
            <a:pPr/>
            <a:r>
              <a:t>What feedback has been received from the requesting source?</a:t>
            </a:r>
          </a:p>
          <a:p>
            <a:pPr/>
            <a:r>
              <a:t>Did you discover any new problems? If so, what are they?</a:t>
            </a:r>
          </a:p>
          <a:p>
            <a:pPr/>
            <a:r>
              <a:t>Did you use new techniques during the case or during research?</a:t>
            </a:r>
          </a:p>
          <a:p>
            <a:pPr/>
            <a:r>
              <a:t>Make notes in your journal about techniques or processes that might need to be changed or addressed in future investigations.</a:t>
            </a:r>
          </a:p>
          <a:p>
            <a:pPr/>
            <a:r>
              <a:t>Store your journal in a secure place.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a key question to ask when critiquing a case?</a:t>
            </a:r>
          </a:p>
          <a:p>
            <a:pPr/>
            <a:r>
              <a:t>A) What was the budget allocated for the case?</a:t>
            </a:r>
          </a:p>
          <a:p>
            <a:pPr/>
            <a:r>
              <a:t>B) How could you improve your performance in the case?</a:t>
            </a:r>
          </a:p>
          <a:p>
            <a:pPr/>
            <a:r>
              <a:t>C) What was the weather like during the investigation?</a:t>
            </a:r>
          </a:p>
          <a:p>
            <a:pPr/>
            <a:r>
              <a:t>D) What was the color of the suspect's clothing?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Maintaining Professional Conduct</a:t>
            </a:r>
          </a:p>
          <a:p>
            <a:pPr/>
            <a:r>
              <a:t>Conducting an Investigation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Maintaining Professional Conduct is essential for upholding ethical standards and fostering trust in academic and professional environments.</a:t>
            </a:r>
          </a:p>
          <a:p>
            <a:pPr/>
            <a:r>
              <a:t>Conducting an Investigation requires adherence to established procedures, objectivity, and transparency to ensure fair and accurate outcomes.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Maintaining Professional Conduct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Professional conduct is critical for a digital investigator's credibility.</a:t>
            </a:r>
          </a:p>
          <a:p>
            <a:pPr/>
            <a:r>
              <a:t>Professional conduct includes ethics, morals, and standards of behavior.</a:t>
            </a:r>
          </a:p>
          <a:p>
            <a:pPr/>
            <a:r>
              <a:t>Maintain objectivity by forming opinions based on education, training, experience, and evidence.</a:t>
            </a:r>
          </a:p>
          <a:p>
            <a:pPr/>
            <a:r>
              <a:t>Avoid prejudice or bias to ensure the integrity of fact-finding in all investigations.</a:t>
            </a:r>
          </a:p>
          <a:p>
            <a:pPr/>
            <a:r>
              <a:t>Example: Do not let an attorney's agenda dictate the outcome of an investigation.</a:t>
            </a:r>
          </a:p>
          <a:p>
            <a:pPr/>
            <a:r>
              <a:t>Maintain confidentiality by discussing cases only with authorized individuals.</a:t>
            </a:r>
          </a:p>
          <a:p>
            <a:pPr/>
            <a:r>
              <a:t>Discuss case details only with other investigators, line of authority, or with attorney approval.</a:t>
            </a:r>
          </a:p>
          <a:p>
            <a:pPr/>
            <a:r>
              <a:t>Avoid sharing specifics with unauthorized people to prevent case damage.</a:t>
            </a:r>
          </a:p>
          <a:p>
            <a:pPr/>
            <a:r>
              <a:t>Confidentiality is critical in private-sector environments, especially with terminated employees.</a:t>
            </a:r>
          </a:p>
          <a:p>
            <a:pPr/>
            <a:r>
              <a:t>Breach of confidentiality could lead to legal liability for the company.</a:t>
            </a:r>
          </a:p>
          <a:p>
            <a:pPr/>
            <a:r>
              <a:t>In civil cases that become criminal, unauthorized disclosure of evidence can damage the case.</a:t>
            </a:r>
          </a:p>
          <a:p>
            <a:pPr/>
            <a:r>
              <a:t>Attorney-work-product rule applies: communicate only with attorney or team members.</a:t>
            </a:r>
          </a:p>
          <a:p>
            <a:pPr/>
            <a:r>
              <a:t>Enhance professional conduct through continuous education and training.</a:t>
            </a:r>
          </a:p>
          <a:p>
            <a:pPr/>
            <a:r>
              <a:t>Stay current with technical changes in hardware, software, networking, and forensic tools.</a:t>
            </a:r>
          </a:p>
          <a:p>
            <a:pPr/>
            <a:r>
              <a:t>Attend workshops, conferences, and vendor courses to improve skills.</a:t>
            </a:r>
          </a:p>
          <a:p>
            <a:pPr/>
            <a:r>
              <a:t>Pursue certifications or advanced degrees in computing, business law, or e-commerce.</a:t>
            </a:r>
          </a:p>
          <a:p>
            <a:pPr/>
            <a:r>
              <a:t>Membership in professional organizations adds to credentials and provides access to resources.</a:t>
            </a:r>
          </a:p>
          <a:p>
            <a:pPr/>
            <a:r>
              <a:t>Keep up to date with publications on digital forensics tools and techniques.</a:t>
            </a:r>
          </a:p>
          <a:p>
            <a:pPr/>
            <a:r>
              <a:t>Maintain honesty and integrity in all aspects of professional and personal life.</a:t>
            </a:r>
          </a:p>
          <a:p>
            <a:pPr/>
            <a:r>
              <a:t>Indiscreet actions can damage reputation and provide opportunities for discrediting during legal proceedings.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a key aspect of maintaining professional conduct as a digital investigator? A) Sharing case details with any colleague B) Maintaining objectivity and confidentiality C) Publicly discussing investigation techniques D) Using outdated forensic tools</a:t>
            </a:r>
          </a:p>
          <a:p>
            <a:pPr/>
            <a:r>
              <a:t>Correct Answer: B) Maintaining objectivity and confidentiality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Conducting an Investigation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Begin by copying the evidence using a variety of methods. No single method retrieves all data from a disk.</a:t>
            </a:r>
          </a:p>
          <a:p>
            <a:pPr/>
            <a:r>
              <a:t>Use multiple tools to retrieve and analyze data for comprehensive results.</a:t>
            </a:r>
          </a:p>
          <a:p>
            <a:pPr/>
            <a:r>
              <a:t>Gather the following resources identified in your investigation plan:</a:t>
            </a:r>
          </a:p>
          <a:p>
            <a:pPr/>
            <a:r>
              <a:t>Original storage media</a:t>
            </a:r>
          </a:p>
          <a:p>
            <a:pPr/>
            <a:r>
              <a:t>Evidence custody form</a:t>
            </a:r>
          </a:p>
          <a:p>
            <a:pPr/>
            <a:r>
              <a:t>Evidence container for the storage media (e.g., evidence bag)</a:t>
            </a:r>
          </a:p>
          <a:p>
            <a:pPr/>
            <a:r>
              <a:t>Bit-stream imaging tool (e.g., FTK Imager Lite)</a:t>
            </a:r>
          </a:p>
          <a:p>
            <a:pPr/>
            <a:r>
              <a:t>Forensic workstation to copy and examine the evidence</a:t>
            </a:r>
          </a:p>
          <a:p>
            <a:pPr/>
            <a:r>
              <a:t>Secure evidence locker, cabinet, or safe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a correct step in the process of conducting an investigation as described in the context?</a:t>
            </a:r>
          </a:p>
          <a:p>
            <a:pPr/>
            <a:r>
              <a:t>A) Begin by analyzing the data without copying the evidence first</a:t>
            </a:r>
          </a:p>
          <a:p>
            <a:pPr/>
            <a:r>
              <a:t>B) Use only one tool to retrieve data from the storage media</a:t>
            </a:r>
          </a:p>
          <a:p>
            <a:pPr/>
            <a:r>
              <a:t>C) Start by gathering the resources identified in the investigation plan</a:t>
            </a:r>
          </a:p>
          <a:p>
            <a:pPr/>
            <a:r>
              <a:t>D) Skip the use of a secure evidence locker for storage media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Gathering the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Arrange to meet the IT manager to interview him and pick up the storage media.</a:t>
            </a:r>
          </a:p>
          <a:p>
            <a:pPr/>
            <a:r>
              <a:t>After interviewing the IT manager, fill out the evidence form, have him sign it, and then sign it yourself.</a:t>
            </a:r>
          </a:p>
          <a:p>
            <a:pPr/>
            <a:r>
              <a:t>Store the storage media in an evidence bag, and then transport it to your forensic facility.</a:t>
            </a:r>
          </a:p>
          <a:p>
            <a:pPr/>
            <a:r>
              <a:t>Carry the evidence to a secure container, such as a locker, cabinet, or safe.</a:t>
            </a:r>
          </a:p>
          <a:p>
            <a:pPr/>
            <a:r>
              <a:t>Complete the evidence custody form. If using a multi-evidence form, store it in the case file folder. If using single-evidence forms, store them in the secure container with the evidence. Limit access to reduce tampering risk.</a:t>
            </a:r>
          </a:p>
          <a:p>
            <a:pPr/>
            <a:r>
              <a:t>Secure the evidence by locking the container.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Apply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Which of the following is the correct sequence of steps to gather and secure evidence for the Montgomery_72018 case?</a:t>
            </a:r>
          </a:p>
          <a:p>
            <a:pPr/>
            <a:r>
              <a:t>A. Interview the IT manager, fill out the evidence form, store in an evidence bag, transport to facility, carry to secure container, complete custody form, lock container</a:t>
            </a:r>
          </a:p>
          <a:p>
            <a:pPr/>
            <a:r>
              <a:t>B. Interview the IT manager, fill out the evidence form, carry to secure container, store in an evidence bag, transport to facility, complete custody form, lock container</a:t>
            </a:r>
          </a:p>
          <a:p>
            <a:pPr/>
            <a:r>
              <a:t>C. Interview the IT manager, fill out the evidence form, store in an evidence bag, carry to secure container, transport to facility, complete custody form, lock container</a:t>
            </a:r>
          </a:p>
          <a:p>
            <a:pPr/>
            <a:r>
              <a:t>D. Interview the IT manager, fill out the evidence form, carry to secure container, transport to facility, store in an evidence bag, complete custody form, lock container</a:t>
            </a:r>
          </a:p>
          <a:p>
            <a:pPr/>
            <a:r>
              <a:t>Correct answer: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Bit-stream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 bit-stream copy is a bit-by-bit duplicate of data on the original storage medium.</a:t>
            </a:r>
          </a:p>
          <a:p>
            <a:pPr/>
            <a:r>
              <a:t>This process is also known as 'acquiring an image,' 'making an image,' or 'forensic copy.'</a:t>
            </a:r>
          </a:p>
          <a:p>
            <a:pPr/>
            <a:r>
              <a:t>It creates an exact duplicate of the original drive or storage medium.</a:t>
            </a:r>
          </a:p>
          <a:p>
            <a:pPr/>
            <a:r>
              <a:t>The more exact the copy, the better chance of retrieving needed evidence.</a:t>
            </a:r>
          </a:p>
          <a:p>
            <a:pPr/>
            <a:r>
              <a:t>Unlike simple backups, bit-stream copies include deleted files, e-mails, and file fragments.</a:t>
            </a:r>
          </a:p>
          <a:p>
            <a:pPr/>
            <a:r>
              <a:t>A bit-stream image is the file containing the bit-stream copy of all data on a disk or partition.</a:t>
            </a:r>
          </a:p>
          <a:p>
            <a:pPr/>
            <a:r>
              <a:t>It is usually referred to as an 'image,' 'image save,' or 'image file.'</a:t>
            </a:r>
          </a:p>
          <a:p>
            <a:pPr/>
            <a:r>
              <a:t>Creating an exact image of an evidence disk is preferable by copying to an identical target disk.</a:t>
            </a:r>
          </a:p>
          <a:p>
            <a:pPr/>
            <a:r>
              <a:t>The target disk should match the original in manufacturer, model, size in bytes, and sectors.</a:t>
            </a:r>
          </a:p>
          <a:p>
            <a:pPr/>
            <a:r>
              <a:t>Some tools can accommodate a target disk of different size than the original (discussed in Chapter 3).</a:t>
            </a:r>
          </a:p>
          <a:p>
            <a:pPr/>
            <a:r>
              <a:t>Older MS-DOS tools work only on copied disks, while current GUI tools can work on both disks and image saves.</a:t>
            </a:r>
          </a:p>
          <a:p>
            <a:pPr/>
            <a:r>
              <a:t>Track and sector maps may not match even with same-sized disks from different manufacturers.</a:t>
            </a:r>
          </a:p>
          <a:p>
            <a:pPr/>
            <a:r>
              <a:t>Tools like Guidance EnCase and NTI SafeBack adjust for target drive geometry.</a:t>
            </a:r>
          </a:p>
          <a:p>
            <a:pPr/>
            <a:r>
              <a:t>X-Ways WinHex Specialist Edition can copy sector by sector to equal-size or larger disks without altering geometry.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sia Template" id="{40AD64EE-3C1D-B849-AA3C-FEAFBBF9A343}" vid="{837EBA87-D38D-494D-AF7C-3914FB9ACE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0a4a66-c4ba-45c2-9d8f-2bae85b085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2D91C1503B3F49ADBA5A0469C768B1" ma:contentTypeVersion="10" ma:contentTypeDescription="Create a new document." ma:contentTypeScope="" ma:versionID="4003135b0ad4dd7240eff878933935bc">
  <xsd:schema xmlns:xsd="http://www.w3.org/2001/XMLSchema" xmlns:xs="http://www.w3.org/2001/XMLSchema" xmlns:p="http://schemas.microsoft.com/office/2006/metadata/properties" xmlns:ns3="d70a4a66-c4ba-45c2-9d8f-2bae85b085c4" targetNamespace="http://schemas.microsoft.com/office/2006/metadata/properties" ma:root="true" ma:fieldsID="56cfdfd0dfb13ab7d1ee7ce1235884dc" ns3:_="">
    <xsd:import namespace="d70a4a66-c4ba-45c2-9d8f-2bae85b085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a4a66-c4ba-45c2-9d8f-2bae85b085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EA402B-7E77-4C20-94B3-A36F5A583CFD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70a4a66-c4ba-45c2-9d8f-2bae85b085c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8D1E9-2934-4233-93BE-02D08DE5F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AEA09-3B02-43DF-8374-7DAD729EB3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0a4a66-c4ba-45c2-9d8f-2bae85b085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slide_style_test</Template>
  <TotalTime>24</TotalTime>
  <Words>188</Words>
  <Application>Microsoft Office PowerPoint</Application>
  <PresentationFormat>Widescreen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ICT311 Applied Cryptography</vt:lpstr>
      <vt:lpstr>PowerPoint Presentation</vt:lpstr>
      <vt:lpstr>PowerPoint Presentation</vt:lpstr>
      <vt:lpstr>Cryptography (historically)</vt:lpstr>
      <vt:lpstr>Classical Cryptography</vt:lpstr>
      <vt:lpstr>PowerPoint Presentation</vt:lpstr>
      <vt:lpstr>In class activity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Johan Sebastian Ramirez Vallejo</dc:creator>
  <cp:keywords/>
  <dc:description/>
  <cp:lastModifiedBy>Johan Sebastian Ramirez Vallejo</cp:lastModifiedBy>
  <cp:revision>2</cp:revision>
  <cp:lastPrinted>2024-03-07T22:50:54Z</cp:lastPrinted>
  <dcterms:created xsi:type="dcterms:W3CDTF">2025-07-12T04:25:30Z</dcterms:created>
  <dcterms:modified xsi:type="dcterms:W3CDTF">2025-07-12T04:50:30Z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0x010100382D91C1503B3F49ADBA5A0469C768B1</vt:lpwstr>
  </property>
</Properties>
</file>